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7315200" cy="9601200"/>
  <p:embeddedFontLst>
    <p:embeddedFont>
      <p:font typeface="Economica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bold.fntdata"/><Relationship Id="rId12" Type="http://schemas.openxmlformats.org/officeDocument/2006/relationships/slide" Target="slides/slide7.xml"/><Relationship Id="rId34" Type="http://schemas.openxmlformats.org/officeDocument/2006/relationships/font" Target="fonts/Economica-regular.fntdata"/><Relationship Id="rId15" Type="http://schemas.openxmlformats.org/officeDocument/2006/relationships/slide" Target="slides/slide10.xml"/><Relationship Id="rId37" Type="http://schemas.openxmlformats.org/officeDocument/2006/relationships/font" Target="fonts/Economica-bold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3f26d987b_0_8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73f26d987b_0_8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21187b1cb_0_9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21187b1cb_0_9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421187b1cb_0_9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3f26d987b_0_273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3f26d987b_0_273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 = \frac{1}{2}\sum\limits_{i = 1}^{m} (t_i - y_i)^2</a:t>
            </a:r>
            <a:endParaRPr/>
          </a:p>
        </p:txBody>
      </p:sp>
      <p:sp>
        <p:nvSpPr>
          <p:cNvPr id="188" name="Google Shape;188;g73f26d987b_0_273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3f26d987b_0_287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3f26d987b_0_287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\frac{\partial E}{\partial y_{i}^l} = \sum (y_i-t_i)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\frac{\partial E}{\partial w_{ai}} = \frac{\partial E}{\partial y_{i}^l} \frac{\partial y_{i}^l}{\partial net_{i}^l} \frac{\partial net_{i}^l}{\partial w_{ai}} = \sum (y_i-t_i)\sigma'(net_i^l)y_i^{l-1}</a:t>
            </a:r>
            <a:endParaRPr/>
          </a:p>
        </p:txBody>
      </p:sp>
      <p:sp>
        <p:nvSpPr>
          <p:cNvPr id="202" name="Google Shape;202;g73f26d987b_0_287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426aead5d_0_111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426aead5d_0_111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\frac{\partial E}{\partial y_{i}^l} = \sum (y_i-t_i)</a:t>
            </a:r>
            <a:endParaRPr/>
          </a:p>
        </p:txBody>
      </p:sp>
      <p:sp>
        <p:nvSpPr>
          <p:cNvPr id="225" name="Google Shape;225;g7426aead5d_0_111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426aead5d_0_88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426aead5d_0_88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\frac{\partial E}{\partial y_{i}^l} = \sum (y_i-t_i)</a:t>
            </a:r>
            <a:endParaRPr/>
          </a:p>
        </p:txBody>
      </p:sp>
      <p:sp>
        <p:nvSpPr>
          <p:cNvPr id="252" name="Google Shape;252;g7426aead5d_0_88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426aead5d_0_42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426aead5d_0_42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\frac{\partial E}{\partial w_{ai}} = \frac{\partial E}{\partial y_{i}^l} \frac{\partial E}{\partial net_{i}^l} \frac{\partial net_{i}^l}{\partial y_{i}^{l-1}} \frac{\partial y_{i}^{l-1}}{\partial net_{i}^{l-1}} \frac{\partial net_{i}^{l-1}}{\partial w_{ai}}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\frac{\partial E}{\partial w_{ai}} = \delta^l w_{ai}^l\sigma'(net_i^{l-1}) y_{i}^{l-2}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\delta^{l-1} = \delta^l w_{ai}^l\sigma'(net_i^{l-1})</a:t>
            </a:r>
            <a:endParaRPr/>
          </a:p>
        </p:txBody>
      </p:sp>
      <p:sp>
        <p:nvSpPr>
          <p:cNvPr id="274" name="Google Shape;274;g7426aead5d_0_42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3f26d987b_0_92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3f26d987b_0_92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73f26d987b_0_92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21187b1cb_0_18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21187b1cb_0_18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421187b1cb_0_18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21187b1cb_0_25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421187b1cb_0_25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421187b1cb_0_25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426aead5d_0_156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426aead5d_0_156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7426aead5d_0_156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3f26d987b_0_211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3f26d987b_0_211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73f26d987b_0_211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426aead5d_0_164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426aead5d_0_164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7426aead5d_0_164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3f26d987b_0_129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3f26d987b_0_129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73f26d987b_0_129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3f26d987b_0_116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3f26d987b_0_116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73f26d987b_0_116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3f26d987b_0_219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3f26d987b_0_219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73f26d987b_0_219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3f26d987b_0_99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3f26d987b_0_99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73f26d987b_0_99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3f26d987b_0_107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3f26d987b_0_107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73f26d987b_0_107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3f26d987b_0_139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3f26d987b_0_139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 = \sqrt{ \sum_{i = 1}^n (v_i-w_i)^2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\sigma (t) = \sigma_0 e^{\frac{-t}{\lambda}}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lr (t) = lr_0 e^{\frac{-t}{\lambda}}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\Theta (t) = e^{\frac{-dist^2}{2\sigma^2}}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w(t+1) = w(t) + \alpha \Theta lr(v_i - w_i)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\begin{matrix}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v_i\text{ - input vector}\\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w_i\text{ - weight vector}\\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\sigma \text{ - Effect Radious}\\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\sigma_0\text{ - Initial Effect Radious}\\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t\text{ - time}\\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\lambda \text{ - Time Constant}\\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\alpha \text{ - Learning Range}\\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lr \text{ - Learning Rate}\\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\Theta \text{ - Influence Quantity}\\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\end{matrix}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73f26d987b_0_139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26aead5d_0_4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26aead5d_0_4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7426aead5d_0_4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43251f5d46_0_0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43251f5d46_0_0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43251f5d46_0_0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426aead5d_0_18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426aead5d_0_18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7426aead5d_0_18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3f26d987b_0_181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3f26d987b_0_181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73f26d987b_0_181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3f26d987b_0_188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3f26d987b_0_188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3f26d987b_0_188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c6b4c7e3f_0_10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c6b4c7e3f_0_10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3c6b4c7e3f_0_10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3251f5d46_0_8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3251f5d46_0_8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43251f5d46_0_8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f26d987b_0_226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3f26d987b_0_226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\frac{\partial e}{\partial a} = \frac{\partial e}{\partial d}\cdot \frac{\partial d}{\partial a} = \frac{\partial e}{\partial d} \cdot \frac{\partial d}{\partial c} \cdot \frac{\partial c}{\partial a} = \frac{\partial e}{\partial d} \cdot \frac{\partial d}{\partial c} \cdot \frac{\partial c}{\partial b}  \cdot \frac{\partial b}{\partial a} </a:t>
            </a:r>
            <a:endParaRPr/>
          </a:p>
        </p:txBody>
      </p:sp>
      <p:sp>
        <p:nvSpPr>
          <p:cNvPr id="139" name="Google Shape;139;g73f26d987b_0_226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21187b1cb_0_0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21187b1cb_0_0:notes"/>
          <p:cNvSpPr txBox="1"/>
          <p:nvPr>
            <p:ph idx="1" type="body"/>
          </p:nvPr>
        </p:nvSpPr>
        <p:spPr>
          <a:xfrm>
            <a:off x="731838" y="4621213"/>
            <a:ext cx="5851500" cy="37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421187b1cb_0_0:notes"/>
          <p:cNvSpPr txBox="1"/>
          <p:nvPr>
            <p:ph idx="12" type="sldNum"/>
          </p:nvPr>
        </p:nvSpPr>
        <p:spPr>
          <a:xfrm>
            <a:off x="4143375" y="9120188"/>
            <a:ext cx="3170100" cy="48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3658683" y="1008933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" name="Google Shape;15;p2"/>
          <p:cNvSpPr/>
          <p:nvPr/>
        </p:nvSpPr>
        <p:spPr>
          <a:xfrm rot="10800000">
            <a:off x="7091169" y="4355671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4059600" y="1925674"/>
            <a:ext cx="4072800" cy="2049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059600" y="4155440"/>
            <a:ext cx="4072800" cy="93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415600" y="1276167"/>
            <a:ext cx="11360700" cy="283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1300"/>
              <a:buNone/>
              <a:defRPr sz="21300">
                <a:solidFill>
                  <a:srgbClr val="4A86E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15600" y="42160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boticVision">
  <p:cSld name="Título y objeto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1295467" y="44624"/>
            <a:ext cx="96012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719403" y="1052736"/>
            <a:ext cx="10849200" cy="4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239350" y="6325998"/>
            <a:ext cx="48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2271483" y="6329083"/>
            <a:ext cx="77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flipH="1">
            <a:off x="10127953" y="613633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1" name="Google Shape;21;p3"/>
          <p:cNvSpPr/>
          <p:nvPr/>
        </p:nvSpPr>
        <p:spPr>
          <a:xfrm flipH="1" rot="10800000">
            <a:off x="621900" y="4744471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15600" y="1633633"/>
            <a:ext cx="53331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443200" y="1633633"/>
            <a:ext cx="53331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15600" y="1865867"/>
            <a:ext cx="3744000" cy="371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653667" y="600200"/>
            <a:ext cx="78384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354000" y="1239033"/>
            <a:ext cx="5393700" cy="238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600"/>
              <a:buNone/>
              <a:defRPr>
                <a:solidFill>
                  <a:srgbClr val="0000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354000" y="3692001"/>
            <a:ext cx="5393700" cy="209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26000" y="5625233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hyperlink" Target="https://www.lifewire.com/neural-networks-4155332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hyperlink" Target="https://www.researchgate.net/figure/The-different-types-of-neural-networks-source-http-www_fig9_323142453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s://www.codingame.com/playgrounds/9487/deep-learning-from-scratch---theory-and-implementation/gradient-descent-and-backpropagatio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938592" y="336158"/>
            <a:ext cx="8330400" cy="4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A86E8"/>
                </a:solidFill>
              </a:rPr>
              <a:t>Artificial Neural </a:t>
            </a:r>
            <a:br>
              <a:rPr lang="en-US">
                <a:solidFill>
                  <a:srgbClr val="4A86E8"/>
                </a:solidFill>
              </a:rPr>
            </a:br>
            <a:r>
              <a:rPr lang="en-US">
                <a:solidFill>
                  <a:srgbClr val="4A86E8"/>
                </a:solidFill>
              </a:rPr>
              <a:t>Networks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7650" y="1133538"/>
            <a:ext cx="6121225" cy="45909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1092513" y="5724450"/>
            <a:ext cx="4591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4"/>
              </a:rPr>
              <a:t>https://www.lifewire.com/neural-networks-4155332</a:t>
            </a:r>
            <a:endParaRPr sz="800"/>
          </a:p>
        </p:txBody>
      </p:sp>
      <p:sp>
        <p:nvSpPr>
          <p:cNvPr id="80" name="Google Shape;80;p14"/>
          <p:cNvSpPr txBox="1"/>
          <p:nvPr/>
        </p:nvSpPr>
        <p:spPr>
          <a:xfrm>
            <a:off x="6882950" y="3694932"/>
            <a:ext cx="4978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PhD. Msc. David C. Baldears S.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PhD(s) Msc. Diego Lopez-Bernal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Chain Rule</a:t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350" y="1587075"/>
            <a:ext cx="8650601" cy="511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288150" y="1633625"/>
            <a:ext cx="59739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The Weights need to be corrected according to the gradient of the </a:t>
            </a:r>
            <a:r>
              <a:rPr b="1" lang="en-US"/>
              <a:t>error caused by those weights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b="1" lang="en-US"/>
              <a:t>Forward Propagation</a:t>
            </a:r>
            <a:br>
              <a:rPr b="1" lang="en-US"/>
            </a:br>
            <a:r>
              <a:rPr lang="en-US"/>
              <a:t>For all neurons in the layer multiply their corresponding weights times the input and add the bias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Calculate if the neuron activates or not (activation function)</a:t>
            </a:r>
            <a:endParaRPr/>
          </a:p>
        </p:txBody>
      </p:sp>
      <p:sp>
        <p:nvSpPr>
          <p:cNvPr id="192" name="Google Shape;192;p24"/>
          <p:cNvSpPr txBox="1"/>
          <p:nvPr>
            <p:ph idx="2" type="body"/>
          </p:nvPr>
        </p:nvSpPr>
        <p:spPr>
          <a:xfrm>
            <a:off x="6443200" y="3861142"/>
            <a:ext cx="5333100" cy="2244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Repeat </a:t>
            </a:r>
            <a:r>
              <a:rPr lang="en-US"/>
              <a:t>for all layers until you reach the </a:t>
            </a:r>
            <a:r>
              <a:rPr b="1" lang="en-US"/>
              <a:t>output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Calculate the error from the real </a:t>
            </a:r>
            <a:r>
              <a:rPr lang="en-US"/>
              <a:t>target</a:t>
            </a:r>
            <a:r>
              <a:rPr lang="en-US"/>
              <a:t> and the network output</a:t>
            </a:r>
            <a:endParaRPr/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350" y="2585083"/>
            <a:ext cx="33432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338" y="4464169"/>
            <a:ext cx="36480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9200" y="6160133"/>
            <a:ext cx="1707679" cy="44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6">
            <a:alphaModFix/>
          </a:blip>
          <a:srcRect b="0" l="2961" r="1799" t="0"/>
          <a:stretch/>
        </p:blipFill>
        <p:spPr>
          <a:xfrm>
            <a:off x="7015825" y="337150"/>
            <a:ext cx="4187850" cy="343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0988" y="5569363"/>
            <a:ext cx="28575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15600" y="1633625"/>
            <a:ext cx="60918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Using the error the partial with respect to output can be calculated (check </a:t>
            </a:r>
            <a:r>
              <a:rPr lang="en-US"/>
              <a:t>summation</a:t>
            </a:r>
            <a:r>
              <a:rPr lang="en-US"/>
              <a:t> sign)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b="1" lang="en-US"/>
              <a:t>Last Layer</a:t>
            </a:r>
            <a:br>
              <a:rPr lang="en-US"/>
            </a:br>
            <a:r>
              <a:rPr lang="en-US"/>
              <a:t>According to the last layer the error has to be propagated to adapt the weights (applying the chain rule twice)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450" y="3152463"/>
            <a:ext cx="26670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4">
            <a:alphaModFix/>
          </a:blip>
          <a:srcRect b="0" l="5195" r="0" t="0"/>
          <a:stretch/>
        </p:blipFill>
        <p:spPr>
          <a:xfrm>
            <a:off x="6343950" y="1726050"/>
            <a:ext cx="5798699" cy="34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/>
          <p:nvPr/>
        </p:nvSpPr>
        <p:spPr>
          <a:xfrm>
            <a:off x="10605918" y="3515062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10605918" y="4158162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25"/>
          <p:cNvCxnSpPr/>
          <p:nvPr/>
        </p:nvCxnSpPr>
        <p:spPr>
          <a:xfrm rot="10800000">
            <a:off x="10152609" y="2748800"/>
            <a:ext cx="543300" cy="741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5"/>
          <p:cNvCxnSpPr/>
          <p:nvPr/>
        </p:nvCxnSpPr>
        <p:spPr>
          <a:xfrm rot="10800000">
            <a:off x="10024475" y="3152550"/>
            <a:ext cx="595500" cy="373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5"/>
          <p:cNvCxnSpPr/>
          <p:nvPr/>
        </p:nvCxnSpPr>
        <p:spPr>
          <a:xfrm flipH="1">
            <a:off x="9996025" y="3613375"/>
            <a:ext cx="577200" cy="18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5"/>
          <p:cNvCxnSpPr/>
          <p:nvPr/>
        </p:nvCxnSpPr>
        <p:spPr>
          <a:xfrm flipH="1">
            <a:off x="10012600" y="3730200"/>
            <a:ext cx="513900" cy="420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5"/>
          <p:cNvCxnSpPr/>
          <p:nvPr/>
        </p:nvCxnSpPr>
        <p:spPr>
          <a:xfrm flipH="1">
            <a:off x="10006475" y="3852875"/>
            <a:ext cx="601800" cy="940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5"/>
          <p:cNvCxnSpPr/>
          <p:nvPr/>
        </p:nvCxnSpPr>
        <p:spPr>
          <a:xfrm rot="10800000">
            <a:off x="10146900" y="2836550"/>
            <a:ext cx="560700" cy="1279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5"/>
          <p:cNvCxnSpPr/>
          <p:nvPr/>
        </p:nvCxnSpPr>
        <p:spPr>
          <a:xfrm rot="10800000">
            <a:off x="10012475" y="3233600"/>
            <a:ext cx="607500" cy="888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5"/>
          <p:cNvCxnSpPr/>
          <p:nvPr/>
        </p:nvCxnSpPr>
        <p:spPr>
          <a:xfrm rot="10800000">
            <a:off x="10041625" y="3759500"/>
            <a:ext cx="543300" cy="461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5"/>
          <p:cNvCxnSpPr/>
          <p:nvPr/>
        </p:nvCxnSpPr>
        <p:spPr>
          <a:xfrm rot="10800000">
            <a:off x="10000725" y="4232475"/>
            <a:ext cx="543300" cy="70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5"/>
          <p:cNvCxnSpPr/>
          <p:nvPr/>
        </p:nvCxnSpPr>
        <p:spPr>
          <a:xfrm flipH="1">
            <a:off x="10000700" y="4401975"/>
            <a:ext cx="566700" cy="478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500" y="5880200"/>
            <a:ext cx="28098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415600" y="1633625"/>
            <a:ext cx="60918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term</a:t>
            </a:r>
            <a:br>
              <a:rPr lang="en-US"/>
            </a:br>
            <a:br>
              <a:rPr lang="en-US"/>
            </a:br>
            <a:r>
              <a:rPr lang="en-US"/>
              <a:t>The first term: </a:t>
            </a:r>
            <a:br>
              <a:rPr lang="en-US"/>
            </a:br>
            <a:br>
              <a:rPr lang="en-US"/>
            </a:br>
            <a:r>
              <a:rPr lang="en-US"/>
              <a:t>Remember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hence, the second term: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Also                                             ,  then  </a:t>
            </a:r>
            <a:br>
              <a:rPr lang="en-US"/>
            </a:br>
            <a:endParaRPr/>
          </a:p>
        </p:txBody>
      </p: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612" y="2488613"/>
            <a:ext cx="215515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 b="0" l="5195" r="0" t="0"/>
          <a:stretch/>
        </p:blipFill>
        <p:spPr>
          <a:xfrm>
            <a:off x="6343950" y="1726050"/>
            <a:ext cx="5798699" cy="34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/>
        </p:nvSpPr>
        <p:spPr>
          <a:xfrm>
            <a:off x="10605918" y="3515062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10605918" y="4158162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 rot="10800000">
            <a:off x="10152609" y="2748800"/>
            <a:ext cx="543300" cy="741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6"/>
          <p:cNvCxnSpPr/>
          <p:nvPr/>
        </p:nvCxnSpPr>
        <p:spPr>
          <a:xfrm rot="10800000">
            <a:off x="10024475" y="3152550"/>
            <a:ext cx="595500" cy="373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6"/>
          <p:cNvCxnSpPr/>
          <p:nvPr/>
        </p:nvCxnSpPr>
        <p:spPr>
          <a:xfrm flipH="1">
            <a:off x="9996025" y="3613375"/>
            <a:ext cx="577200" cy="18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6"/>
          <p:cNvCxnSpPr/>
          <p:nvPr/>
        </p:nvCxnSpPr>
        <p:spPr>
          <a:xfrm flipH="1">
            <a:off x="10012600" y="3730200"/>
            <a:ext cx="513900" cy="420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6"/>
          <p:cNvCxnSpPr/>
          <p:nvPr/>
        </p:nvCxnSpPr>
        <p:spPr>
          <a:xfrm flipH="1">
            <a:off x="10006475" y="3852875"/>
            <a:ext cx="601800" cy="940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6"/>
          <p:cNvCxnSpPr/>
          <p:nvPr/>
        </p:nvCxnSpPr>
        <p:spPr>
          <a:xfrm rot="10800000">
            <a:off x="10146900" y="2836550"/>
            <a:ext cx="560700" cy="1279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6"/>
          <p:cNvCxnSpPr/>
          <p:nvPr/>
        </p:nvCxnSpPr>
        <p:spPr>
          <a:xfrm rot="10800000">
            <a:off x="10012475" y="3233600"/>
            <a:ext cx="607500" cy="888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6"/>
          <p:cNvCxnSpPr/>
          <p:nvPr/>
        </p:nvCxnSpPr>
        <p:spPr>
          <a:xfrm rot="10800000">
            <a:off x="10041625" y="3759500"/>
            <a:ext cx="543300" cy="461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6"/>
          <p:cNvCxnSpPr/>
          <p:nvPr/>
        </p:nvCxnSpPr>
        <p:spPr>
          <a:xfrm rot="10800000">
            <a:off x="10000725" y="4232475"/>
            <a:ext cx="543300" cy="70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6"/>
          <p:cNvCxnSpPr/>
          <p:nvPr/>
        </p:nvCxnSpPr>
        <p:spPr>
          <a:xfrm flipH="1">
            <a:off x="10000700" y="4401975"/>
            <a:ext cx="566700" cy="478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" name="Google Shape;2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900" y="1529725"/>
            <a:ext cx="28098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650" y="3447521"/>
            <a:ext cx="1707679" cy="44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4150800"/>
            <a:ext cx="20002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7827" y="5131949"/>
            <a:ext cx="3142547" cy="10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450" y="5328275"/>
            <a:ext cx="15335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255" name="Google Shape;255;p27"/>
          <p:cNvSpPr txBox="1"/>
          <p:nvPr>
            <p:ph idx="1" type="body"/>
          </p:nvPr>
        </p:nvSpPr>
        <p:spPr>
          <a:xfrm>
            <a:off x="415600" y="1633625"/>
            <a:ext cx="60918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As a result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5195" r="0" t="0"/>
          <a:stretch/>
        </p:blipFill>
        <p:spPr>
          <a:xfrm>
            <a:off x="6343950" y="1726050"/>
            <a:ext cx="5798699" cy="34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2390550"/>
            <a:ext cx="59055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/>
          <p:nvPr/>
        </p:nvSpPr>
        <p:spPr>
          <a:xfrm>
            <a:off x="10605918" y="3515062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10605918" y="4158162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7"/>
          <p:cNvCxnSpPr/>
          <p:nvPr/>
        </p:nvCxnSpPr>
        <p:spPr>
          <a:xfrm rot="10800000">
            <a:off x="10152609" y="2748800"/>
            <a:ext cx="543300" cy="741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7"/>
          <p:cNvCxnSpPr/>
          <p:nvPr/>
        </p:nvCxnSpPr>
        <p:spPr>
          <a:xfrm rot="10800000">
            <a:off x="10024475" y="3152550"/>
            <a:ext cx="595500" cy="373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7"/>
          <p:cNvCxnSpPr/>
          <p:nvPr/>
        </p:nvCxnSpPr>
        <p:spPr>
          <a:xfrm flipH="1">
            <a:off x="9996025" y="3613375"/>
            <a:ext cx="577200" cy="18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7"/>
          <p:cNvCxnSpPr/>
          <p:nvPr/>
        </p:nvCxnSpPr>
        <p:spPr>
          <a:xfrm flipH="1">
            <a:off x="10012600" y="3730200"/>
            <a:ext cx="513900" cy="420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7"/>
          <p:cNvCxnSpPr/>
          <p:nvPr/>
        </p:nvCxnSpPr>
        <p:spPr>
          <a:xfrm flipH="1">
            <a:off x="10006475" y="3852875"/>
            <a:ext cx="601800" cy="940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7"/>
          <p:cNvCxnSpPr/>
          <p:nvPr/>
        </p:nvCxnSpPr>
        <p:spPr>
          <a:xfrm rot="10800000">
            <a:off x="10146900" y="2836550"/>
            <a:ext cx="560700" cy="1279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7"/>
          <p:cNvCxnSpPr/>
          <p:nvPr/>
        </p:nvCxnSpPr>
        <p:spPr>
          <a:xfrm rot="10800000">
            <a:off x="10012475" y="3233600"/>
            <a:ext cx="607500" cy="888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7"/>
          <p:cNvCxnSpPr/>
          <p:nvPr/>
        </p:nvCxnSpPr>
        <p:spPr>
          <a:xfrm rot="10800000">
            <a:off x="10041625" y="3759500"/>
            <a:ext cx="543300" cy="461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7"/>
          <p:cNvCxnSpPr/>
          <p:nvPr/>
        </p:nvCxnSpPr>
        <p:spPr>
          <a:xfrm rot="10800000">
            <a:off x="10000725" y="4232475"/>
            <a:ext cx="543300" cy="70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7"/>
          <p:cNvCxnSpPr/>
          <p:nvPr/>
        </p:nvCxnSpPr>
        <p:spPr>
          <a:xfrm flipH="1">
            <a:off x="10000700" y="4401975"/>
            <a:ext cx="566700" cy="478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277" name="Google Shape;277;p28"/>
          <p:cNvSpPr txBox="1"/>
          <p:nvPr>
            <p:ph idx="1" type="body"/>
          </p:nvPr>
        </p:nvSpPr>
        <p:spPr>
          <a:xfrm>
            <a:off x="415600" y="1633625"/>
            <a:ext cx="60918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an interior neuron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delta of error </a:t>
            </a:r>
            <a:br>
              <a:rPr lang="en-US"/>
            </a:br>
            <a:br>
              <a:rPr lang="en-US"/>
            </a:br>
            <a:r>
              <a:rPr lang="en-US"/>
              <a:t>which results in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Note that a new delta can be calculated for next layer: 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78" name="Google Shape;278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9" name="Google Shape;279;p28"/>
          <p:cNvPicPr preferRelativeResize="0"/>
          <p:nvPr/>
        </p:nvPicPr>
        <p:blipFill rotWithShape="1">
          <a:blip r:embed="rId3">
            <a:alphaModFix/>
          </a:blip>
          <a:srcRect b="0" l="5195" r="0" t="0"/>
          <a:stretch/>
        </p:blipFill>
        <p:spPr>
          <a:xfrm>
            <a:off x="6343950" y="1726050"/>
            <a:ext cx="5798699" cy="34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9671768" y="3039768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9671768" y="3535368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28"/>
          <p:cNvCxnSpPr/>
          <p:nvPr/>
        </p:nvCxnSpPr>
        <p:spPr>
          <a:xfrm rot="10800000">
            <a:off x="8943575" y="2658000"/>
            <a:ext cx="835200" cy="342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8"/>
          <p:cNvCxnSpPr/>
          <p:nvPr/>
        </p:nvCxnSpPr>
        <p:spPr>
          <a:xfrm flipH="1">
            <a:off x="8709775" y="3134375"/>
            <a:ext cx="940500" cy="426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8"/>
          <p:cNvCxnSpPr/>
          <p:nvPr/>
        </p:nvCxnSpPr>
        <p:spPr>
          <a:xfrm flipH="1">
            <a:off x="8715600" y="3362175"/>
            <a:ext cx="940500" cy="1378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8"/>
          <p:cNvCxnSpPr/>
          <p:nvPr/>
        </p:nvCxnSpPr>
        <p:spPr>
          <a:xfrm flipH="1">
            <a:off x="8750875" y="3633450"/>
            <a:ext cx="887700" cy="29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8"/>
          <p:cNvCxnSpPr/>
          <p:nvPr/>
        </p:nvCxnSpPr>
        <p:spPr>
          <a:xfrm rot="10800000">
            <a:off x="8750800" y="3154475"/>
            <a:ext cx="946200" cy="397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8"/>
          <p:cNvCxnSpPr/>
          <p:nvPr/>
        </p:nvCxnSpPr>
        <p:spPr>
          <a:xfrm flipH="1">
            <a:off x="8715475" y="3052575"/>
            <a:ext cx="923100" cy="29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8"/>
          <p:cNvCxnSpPr/>
          <p:nvPr/>
        </p:nvCxnSpPr>
        <p:spPr>
          <a:xfrm flipH="1">
            <a:off x="8709825" y="3262875"/>
            <a:ext cx="893700" cy="987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8"/>
          <p:cNvCxnSpPr/>
          <p:nvPr/>
        </p:nvCxnSpPr>
        <p:spPr>
          <a:xfrm rot="10800000">
            <a:off x="8955050" y="2707575"/>
            <a:ext cx="777000" cy="774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8"/>
          <p:cNvCxnSpPr/>
          <p:nvPr/>
        </p:nvCxnSpPr>
        <p:spPr>
          <a:xfrm rot="10800000">
            <a:off x="8949275" y="2792050"/>
            <a:ext cx="829500" cy="1191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8"/>
          <p:cNvCxnSpPr/>
          <p:nvPr/>
        </p:nvCxnSpPr>
        <p:spPr>
          <a:xfrm rot="10800000">
            <a:off x="8896825" y="2879750"/>
            <a:ext cx="858600" cy="1764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28"/>
          <p:cNvSpPr/>
          <p:nvPr/>
        </p:nvSpPr>
        <p:spPr>
          <a:xfrm>
            <a:off x="9688918" y="4030968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9671768" y="4698868"/>
            <a:ext cx="315300" cy="315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28"/>
          <p:cNvCxnSpPr/>
          <p:nvPr/>
        </p:nvCxnSpPr>
        <p:spPr>
          <a:xfrm rot="10800000">
            <a:off x="8750800" y="3259675"/>
            <a:ext cx="946200" cy="78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8"/>
          <p:cNvCxnSpPr/>
          <p:nvPr/>
        </p:nvCxnSpPr>
        <p:spPr>
          <a:xfrm rot="10800000">
            <a:off x="8744575" y="3767750"/>
            <a:ext cx="905700" cy="356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28"/>
          <p:cNvCxnSpPr/>
          <p:nvPr/>
        </p:nvCxnSpPr>
        <p:spPr>
          <a:xfrm rot="10800000">
            <a:off x="8698000" y="3341525"/>
            <a:ext cx="999000" cy="1355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28"/>
          <p:cNvCxnSpPr/>
          <p:nvPr/>
        </p:nvCxnSpPr>
        <p:spPr>
          <a:xfrm rot="10800000">
            <a:off x="8697950" y="3837900"/>
            <a:ext cx="934800" cy="940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8"/>
          <p:cNvCxnSpPr/>
          <p:nvPr/>
        </p:nvCxnSpPr>
        <p:spPr>
          <a:xfrm flipH="1">
            <a:off x="8744750" y="3761975"/>
            <a:ext cx="876300" cy="578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28"/>
          <p:cNvCxnSpPr/>
          <p:nvPr/>
        </p:nvCxnSpPr>
        <p:spPr>
          <a:xfrm flipH="1">
            <a:off x="8750500" y="4246825"/>
            <a:ext cx="847200" cy="175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28"/>
          <p:cNvCxnSpPr/>
          <p:nvPr/>
        </p:nvCxnSpPr>
        <p:spPr>
          <a:xfrm rot="10800000">
            <a:off x="8692250" y="4515625"/>
            <a:ext cx="928800" cy="350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28"/>
          <p:cNvCxnSpPr/>
          <p:nvPr/>
        </p:nvCxnSpPr>
        <p:spPr>
          <a:xfrm flipH="1">
            <a:off x="8733300" y="3872950"/>
            <a:ext cx="922800" cy="952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28"/>
          <p:cNvCxnSpPr/>
          <p:nvPr/>
        </p:nvCxnSpPr>
        <p:spPr>
          <a:xfrm flipH="1">
            <a:off x="8727050" y="4346125"/>
            <a:ext cx="905700" cy="584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28"/>
          <p:cNvCxnSpPr>
            <a:stCxn id="293" idx="3"/>
          </p:cNvCxnSpPr>
          <p:nvPr/>
        </p:nvCxnSpPr>
        <p:spPr>
          <a:xfrm rot="10800000">
            <a:off x="8672442" y="4956893"/>
            <a:ext cx="1045500" cy="11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28"/>
          <p:cNvSpPr/>
          <p:nvPr/>
        </p:nvSpPr>
        <p:spPr>
          <a:xfrm>
            <a:off x="10605918" y="3502593"/>
            <a:ext cx="315300" cy="3153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10605918" y="4145693"/>
            <a:ext cx="315300" cy="3153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28"/>
          <p:cNvCxnSpPr/>
          <p:nvPr/>
        </p:nvCxnSpPr>
        <p:spPr>
          <a:xfrm rot="10800000">
            <a:off x="10152609" y="2748800"/>
            <a:ext cx="543300" cy="741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8"/>
          <p:cNvCxnSpPr/>
          <p:nvPr/>
        </p:nvCxnSpPr>
        <p:spPr>
          <a:xfrm rot="10800000">
            <a:off x="10024475" y="3152550"/>
            <a:ext cx="595500" cy="373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8"/>
          <p:cNvCxnSpPr/>
          <p:nvPr/>
        </p:nvCxnSpPr>
        <p:spPr>
          <a:xfrm flipH="1">
            <a:off x="9996025" y="3613375"/>
            <a:ext cx="577200" cy="18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28"/>
          <p:cNvCxnSpPr/>
          <p:nvPr/>
        </p:nvCxnSpPr>
        <p:spPr>
          <a:xfrm flipH="1">
            <a:off x="10012600" y="3730200"/>
            <a:ext cx="513900" cy="420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8"/>
          <p:cNvCxnSpPr/>
          <p:nvPr/>
        </p:nvCxnSpPr>
        <p:spPr>
          <a:xfrm flipH="1">
            <a:off x="10006475" y="3852875"/>
            <a:ext cx="601800" cy="940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28"/>
          <p:cNvCxnSpPr/>
          <p:nvPr/>
        </p:nvCxnSpPr>
        <p:spPr>
          <a:xfrm rot="10800000">
            <a:off x="10146900" y="2836550"/>
            <a:ext cx="560700" cy="1279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28"/>
          <p:cNvCxnSpPr/>
          <p:nvPr/>
        </p:nvCxnSpPr>
        <p:spPr>
          <a:xfrm rot="10800000">
            <a:off x="10012475" y="3233600"/>
            <a:ext cx="607500" cy="888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28"/>
          <p:cNvCxnSpPr/>
          <p:nvPr/>
        </p:nvCxnSpPr>
        <p:spPr>
          <a:xfrm rot="10800000">
            <a:off x="10041625" y="3759500"/>
            <a:ext cx="543300" cy="461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28"/>
          <p:cNvCxnSpPr/>
          <p:nvPr/>
        </p:nvCxnSpPr>
        <p:spPr>
          <a:xfrm rot="10800000">
            <a:off x="10000725" y="4232475"/>
            <a:ext cx="543300" cy="70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28"/>
          <p:cNvCxnSpPr/>
          <p:nvPr/>
        </p:nvCxnSpPr>
        <p:spPr>
          <a:xfrm flipH="1">
            <a:off x="10000700" y="4401975"/>
            <a:ext cx="566700" cy="478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6" name="Google Shape;3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450" y="2285613"/>
            <a:ext cx="47244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/>
          <p:nvPr/>
        </p:nvSpPr>
        <p:spPr>
          <a:xfrm>
            <a:off x="1670675" y="2125100"/>
            <a:ext cx="1413600" cy="11085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9888" y="3867075"/>
            <a:ext cx="29432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0663" y="4715088"/>
            <a:ext cx="32670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4376" y="6023925"/>
            <a:ext cx="2943225" cy="40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type="title"/>
          </p:nvPr>
        </p:nvSpPr>
        <p:spPr>
          <a:xfrm>
            <a:off x="415600" y="-92517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327" name="Google Shape;327;p29"/>
          <p:cNvSpPr txBox="1"/>
          <p:nvPr>
            <p:ph idx="1" type="body"/>
          </p:nvPr>
        </p:nvSpPr>
        <p:spPr>
          <a:xfrm>
            <a:off x="415600" y="753635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Algorithm Artificial Neural Network trained with Back-Propagation</a:t>
            </a:r>
            <a:endParaRPr sz="1700"/>
          </a:p>
          <a:p>
            <a:pPr indent="-336550" lvl="0" marL="457200" rtl="0" algn="l">
              <a:spcBef>
                <a:spcPts val="210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Input Network: Labeled dataset D labeled </a:t>
            </a:r>
            <a:br>
              <a:rPr lang="en-US" sz="1700"/>
            </a:br>
            <a:r>
              <a:rPr lang="en-US" sz="1700"/>
              <a:t>and positive parameters η,µ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Repeat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US" sz="1700"/>
              <a:t>Forward Propagation</a:t>
            </a:r>
            <a:r>
              <a:rPr lang="en-US" sz="1700"/>
              <a:t>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for All Layers do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700"/>
              <a:t>Calculate activation: y</a:t>
            </a:r>
            <a:r>
              <a:rPr baseline="-25000" lang="en-US" sz="1700"/>
              <a:t>l</a:t>
            </a:r>
            <a:r>
              <a:rPr lang="en-US" sz="1700"/>
              <a:t>= σ(W</a:t>
            </a:r>
            <a:r>
              <a:rPr baseline="-25000" lang="en-US" sz="1700"/>
              <a:t>ji</a:t>
            </a:r>
            <a:r>
              <a:rPr lang="en-US" sz="1700"/>
              <a:t>*y</a:t>
            </a:r>
            <a:r>
              <a:rPr baseline="-25000" lang="en-US" sz="1700"/>
              <a:t>l−1</a:t>
            </a:r>
            <a:r>
              <a:rPr lang="en-US" sz="1700"/>
              <a:t>+ b</a:t>
            </a:r>
            <a:r>
              <a:rPr baseline="-25000" lang="en-US" sz="1700"/>
              <a:t>i</a:t>
            </a:r>
            <a:r>
              <a:rPr lang="en-US" sz="1700"/>
              <a:t>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endfor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Calculate quadratic error: E =½(t</a:t>
            </a:r>
            <a:r>
              <a:rPr baseline="-25000" lang="en-US" sz="1700"/>
              <a:t>i</a:t>
            </a:r>
            <a:r>
              <a:rPr lang="en-US" sz="1700"/>
              <a:t> − y</a:t>
            </a:r>
            <a:r>
              <a:rPr baseline="-25000" lang="en-US" sz="1700"/>
              <a:t>i</a:t>
            </a:r>
            <a:r>
              <a:rPr lang="en-US" sz="1700"/>
              <a:t>)</a:t>
            </a:r>
            <a:r>
              <a:rPr baseline="30000" lang="en-US" sz="1700"/>
              <a:t>2</a:t>
            </a:r>
            <a:endParaRPr baseline="30000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US" sz="1700"/>
              <a:t>Backward Propagation: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Obtain first delta δ=(y</a:t>
            </a:r>
            <a:r>
              <a:rPr baseline="-25000" lang="en-US" sz="1700"/>
              <a:t>i</a:t>
            </a:r>
            <a:r>
              <a:rPr lang="en-US" sz="1700"/>
              <a:t>−t</a:t>
            </a:r>
            <a:r>
              <a:rPr baseline="-25000" lang="en-US" sz="1700"/>
              <a:t>i</a:t>
            </a:r>
            <a:r>
              <a:rPr lang="en-US" sz="1700"/>
              <a:t>)σ’(net)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for All Layers do: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700"/>
              <a:t>Calculate Gradient: ∇E(w ai ) = δ</a:t>
            </a:r>
            <a:r>
              <a:rPr baseline="-25000" lang="en-US" sz="1700"/>
              <a:t>l</a:t>
            </a:r>
            <a:r>
              <a:rPr lang="en-US" sz="1700"/>
              <a:t>w</a:t>
            </a:r>
            <a:r>
              <a:rPr baseline="-25000" lang="en-US" sz="1700"/>
              <a:t>l</a:t>
            </a:r>
            <a:r>
              <a:rPr lang="en-US" sz="1700"/>
              <a:t>σ’(net</a:t>
            </a:r>
            <a:r>
              <a:rPr baseline="-25000" lang="en-US" sz="1700"/>
              <a:t>l−1</a:t>
            </a:r>
            <a:r>
              <a:rPr lang="en-US" sz="1700"/>
              <a:t>)y</a:t>
            </a:r>
            <a:r>
              <a:rPr baseline="-25000" lang="en-US" sz="1700"/>
              <a:t>l−2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700"/>
              <a:t>New delta: δ</a:t>
            </a:r>
            <a:r>
              <a:rPr baseline="-25000" lang="en-US" sz="1700"/>
              <a:t>l−1</a:t>
            </a:r>
            <a:r>
              <a:rPr lang="en-US" sz="1700"/>
              <a:t> =δ</a:t>
            </a:r>
            <a:r>
              <a:rPr baseline="-25000" lang="en-US" sz="1700"/>
              <a:t>l</a:t>
            </a:r>
            <a:r>
              <a:rPr lang="en-US" sz="1700"/>
              <a:t>w</a:t>
            </a:r>
            <a:r>
              <a:rPr baseline="-25000" lang="en-US" sz="1700"/>
              <a:t>l</a:t>
            </a:r>
            <a:r>
              <a:rPr lang="en-US" sz="1700"/>
              <a:t>σ’(net</a:t>
            </a:r>
            <a:r>
              <a:rPr baseline="-25000" lang="en-US" sz="1700"/>
              <a:t>l−1</a:t>
            </a:r>
            <a:r>
              <a:rPr lang="en-US" sz="1700"/>
              <a:t>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end for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-US" sz="1700"/>
              <a:t>Update weights</a:t>
            </a:r>
            <a:endParaRPr b="1"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700"/>
              <a:t>∆w t = µ∆w</a:t>
            </a:r>
            <a:r>
              <a:rPr baseline="-25000" lang="en-US" sz="1700"/>
              <a:t>t−1</a:t>
            </a:r>
            <a:endParaRPr baseline="-25000"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US" sz="1700"/>
              <a:t>w</a:t>
            </a:r>
            <a:r>
              <a:rPr baseline="-25000" lang="en-US" sz="1700"/>
              <a:t>t+1</a:t>
            </a:r>
            <a:r>
              <a:rPr lang="en-US" sz="1700"/>
              <a:t> = w</a:t>
            </a:r>
            <a:r>
              <a:rPr baseline="-25000" lang="en-US" sz="1700"/>
              <a:t>t</a:t>
            </a:r>
            <a:r>
              <a:rPr lang="en-US" sz="1700"/>
              <a:t> + ∆w</a:t>
            </a:r>
            <a:r>
              <a:rPr baseline="-25000" lang="en-US" sz="1700"/>
              <a:t>t</a:t>
            </a:r>
            <a:r>
              <a:rPr lang="en-US" sz="1700"/>
              <a:t> ,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until w ij when it converges</a:t>
            </a:r>
            <a:endParaRPr sz="17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p29"/>
          <p:cNvPicPr preferRelativeResize="0"/>
          <p:nvPr/>
        </p:nvPicPr>
        <p:blipFill rotWithShape="1">
          <a:blip r:embed="rId3">
            <a:alphaModFix/>
          </a:blip>
          <a:srcRect b="0" l="2961" r="1799" t="0"/>
          <a:stretch/>
        </p:blipFill>
        <p:spPr>
          <a:xfrm>
            <a:off x="6096000" y="1572625"/>
            <a:ext cx="6095999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875" y="1529725"/>
            <a:ext cx="8103114" cy="52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Backpropagation </a:t>
            </a:r>
            <a:endParaRPr/>
          </a:p>
        </p:txBody>
      </p:sp>
      <p:sp>
        <p:nvSpPr>
          <p:cNvPr id="344" name="Google Shape;344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975" y="1529725"/>
            <a:ext cx="8805945" cy="52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52" name="Google Shape;352;p32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5" y="1529725"/>
            <a:ext cx="9080201" cy="504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442825"/>
            <a:ext cx="6096001" cy="316255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Brain Neural Network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415600" y="1633625"/>
            <a:ext cx="56805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main part of the brain is its depth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It uses multiple layers to make a decision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For instance the visual system has many layers to detect objects and movement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421225"/>
            <a:ext cx="6043200" cy="30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- Cont</a:t>
            </a:r>
            <a:endParaRPr/>
          </a:p>
        </p:txBody>
      </p:sp>
      <p:sp>
        <p:nvSpPr>
          <p:cNvPr id="361" name="Google Shape;361;p33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3" name="Google Shape;3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091" y="1529725"/>
            <a:ext cx="7587759" cy="52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Restricted Boltzmann Machines</a:t>
            </a:r>
            <a:endParaRPr/>
          </a:p>
        </p:txBody>
      </p:sp>
      <p:sp>
        <p:nvSpPr>
          <p:cNvPr id="370" name="Google Shape;370;p34"/>
          <p:cNvSpPr txBox="1"/>
          <p:nvPr>
            <p:ph idx="1" type="body"/>
          </p:nvPr>
        </p:nvSpPr>
        <p:spPr>
          <a:xfrm>
            <a:off x="415600" y="1633625"/>
            <a:ext cx="54732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Generative Stochastic Artificial Neural Network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Creates an internal representation over the inputs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850" y="3283400"/>
            <a:ext cx="5731150" cy="26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 Neural Networks</a:t>
            </a:r>
            <a:endParaRPr/>
          </a:p>
        </p:txBody>
      </p:sp>
      <p:sp>
        <p:nvSpPr>
          <p:cNvPr id="379" name="Google Shape;379;p35"/>
          <p:cNvSpPr txBox="1"/>
          <p:nvPr>
            <p:ph idx="1" type="body"/>
          </p:nvPr>
        </p:nvSpPr>
        <p:spPr>
          <a:xfrm>
            <a:off x="415600" y="1633625"/>
            <a:ext cx="65640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RNNs have </a:t>
            </a:r>
            <a:r>
              <a:rPr b="1" lang="en-US"/>
              <a:t>cyclic </a:t>
            </a:r>
            <a:r>
              <a:rPr lang="en-US"/>
              <a:t>connections making them powerful for modeling sequences.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213" y="1936863"/>
            <a:ext cx="448627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388" name="Google Shape;388;p36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Based on several </a:t>
            </a:r>
            <a:r>
              <a:rPr b="1" lang="en-US"/>
              <a:t>filters </a:t>
            </a:r>
            <a:r>
              <a:rPr lang="en-US"/>
              <a:t>it </a:t>
            </a:r>
            <a:r>
              <a:rPr b="1" lang="en-US"/>
              <a:t>decompose </a:t>
            </a:r>
            <a:r>
              <a:rPr lang="en-US"/>
              <a:t>the image until it reaches small features that easy to </a:t>
            </a:r>
            <a:r>
              <a:rPr b="1" lang="en-US"/>
              <a:t>discriminate</a:t>
            </a:r>
            <a:endParaRPr b="1"/>
          </a:p>
        </p:txBody>
      </p:sp>
      <p:sp>
        <p:nvSpPr>
          <p:cNvPr id="389" name="Google Shape;389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674175"/>
            <a:ext cx="6605925" cy="19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475" y="4298700"/>
            <a:ext cx="5740825" cy="2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Short Term Memory</a:t>
            </a:r>
            <a:endParaRPr/>
          </a:p>
        </p:txBody>
      </p:sp>
      <p:sp>
        <p:nvSpPr>
          <p:cNvPr id="398" name="Google Shape;398;p37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 Network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Uses gates to keep information</a:t>
            </a:r>
            <a:endParaRPr/>
          </a:p>
        </p:txBody>
      </p:sp>
      <p:sp>
        <p:nvSpPr>
          <p:cNvPr id="399" name="Google Shape;399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63" y="2895600"/>
            <a:ext cx="102774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Organizing Map (SOM)</a:t>
            </a:r>
            <a:endParaRPr/>
          </a:p>
        </p:txBody>
      </p:sp>
      <p:sp>
        <p:nvSpPr>
          <p:cNvPr id="407" name="Google Shape;407;p38"/>
          <p:cNvSpPr txBox="1"/>
          <p:nvPr>
            <p:ph idx="1" type="body"/>
          </p:nvPr>
        </p:nvSpPr>
        <p:spPr>
          <a:xfrm>
            <a:off x="415600" y="1633625"/>
            <a:ext cx="48468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Supervised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Generates the class without teaching it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Vectorize the  information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 b="13293" l="45919" r="0" t="18988"/>
          <a:stretch/>
        </p:blipFill>
        <p:spPr>
          <a:xfrm>
            <a:off x="7362050" y="535550"/>
            <a:ext cx="3719500" cy="22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200" y="3007250"/>
            <a:ext cx="4577453" cy="37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</a:t>
            </a:r>
            <a:endParaRPr/>
          </a:p>
        </p:txBody>
      </p:sp>
      <p:sp>
        <p:nvSpPr>
          <p:cNvPr id="417" name="Google Shape;417;p39"/>
          <p:cNvSpPr txBox="1"/>
          <p:nvPr>
            <p:ph idx="1" type="body"/>
          </p:nvPr>
        </p:nvSpPr>
        <p:spPr>
          <a:xfrm>
            <a:off x="415600" y="1345300"/>
            <a:ext cx="56346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The one with the shortest distance is selected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The </a:t>
            </a:r>
            <a:r>
              <a:rPr lang="en-US"/>
              <a:t>affectation distance is updated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The learning rate is updated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The weights are updated</a:t>
            </a:r>
            <a:endParaRPr/>
          </a:p>
        </p:txBody>
      </p:sp>
      <p:sp>
        <p:nvSpPr>
          <p:cNvPr id="418" name="Google Shape;418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025" y="2870900"/>
            <a:ext cx="2799850" cy="10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2431" y="3847813"/>
            <a:ext cx="1530837" cy="4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3575" y="4376583"/>
            <a:ext cx="1648561" cy="44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3222" y="4950473"/>
            <a:ext cx="1829250" cy="6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125" y="5688306"/>
            <a:ext cx="48196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2900" y="3994975"/>
            <a:ext cx="2705929" cy="27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93213" y="421213"/>
            <a:ext cx="240982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>
            <a:off x="0" y="914401"/>
            <a:ext cx="12094175" cy="5210749"/>
            <a:chOff x="0" y="1"/>
            <a:chExt cx="12094175" cy="5210749"/>
          </a:xfrm>
        </p:grpSpPr>
        <p:pic>
          <p:nvPicPr>
            <p:cNvPr id="433" name="Google Shape;433;p40"/>
            <p:cNvPicPr preferRelativeResize="0"/>
            <p:nvPr/>
          </p:nvPicPr>
          <p:blipFill rotWithShape="1">
            <a:blip r:embed="rId3">
              <a:alphaModFix/>
            </a:blip>
            <a:srcRect b="44292" l="0" r="0" t="0"/>
            <a:stretch/>
          </p:blipFill>
          <p:spPr>
            <a:xfrm>
              <a:off x="0" y="1"/>
              <a:ext cx="5998167" cy="5012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40"/>
            <p:cNvPicPr preferRelativeResize="0"/>
            <p:nvPr/>
          </p:nvPicPr>
          <p:blipFill rotWithShape="1">
            <a:blip r:embed="rId3">
              <a:alphaModFix/>
            </a:blip>
            <a:srcRect b="0" l="0" r="0" t="55707"/>
            <a:stretch/>
          </p:blipFill>
          <p:spPr>
            <a:xfrm>
              <a:off x="6096007" y="421225"/>
              <a:ext cx="5998167" cy="3985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0"/>
            <p:cNvSpPr txBox="1"/>
            <p:nvPr/>
          </p:nvSpPr>
          <p:spPr>
            <a:xfrm>
              <a:off x="2488525" y="4953650"/>
              <a:ext cx="6694500" cy="2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u="sng">
                  <a:solidFill>
                    <a:schemeClr val="hlink"/>
                  </a:solidFill>
                  <a:hlinkClick r:id="rId4"/>
                </a:rPr>
                <a:t>https://www.researchgate.net/figure/The-different-types-of-neural-networks-source-http-www_fig9_323142453</a:t>
              </a:r>
              <a:endParaRPr sz="80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</a:t>
            </a:r>
            <a:endParaRPr/>
          </a:p>
        </p:txBody>
      </p:sp>
      <p:sp>
        <p:nvSpPr>
          <p:cNvPr id="442" name="Google Shape;442;p41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Networks…</a:t>
            </a:r>
            <a:endParaRPr/>
          </a:p>
          <a:p>
            <a:pPr indent="-381000" lvl="0" marL="457200" rtl="0" algn="l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provide a way of learning features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are highly nonlinear prediction functions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(can be) a highly parallel network of logistic regression classifiers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discover useful hidden representations of the input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Backpropagation…</a:t>
            </a:r>
            <a:endParaRPr/>
          </a:p>
          <a:p>
            <a:pPr indent="-381000" lvl="0" marL="457200" rtl="0" algn="l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provides an efficient way to compute gradients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is a special case of reverse-mode automatic differentiation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Artificial Neural Network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415600" y="1633625"/>
            <a:ext cx="59049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a network with multiple layers. Hence, it requires to train layer by layer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1969 Bryson and Ho</a:t>
            </a:r>
            <a:r>
              <a:rPr lang="en-US"/>
              <a:t> invented </a:t>
            </a:r>
            <a:r>
              <a:rPr b="1" lang="en-US"/>
              <a:t>Backpropagation </a:t>
            </a:r>
            <a:r>
              <a:rPr lang="en-US"/>
              <a:t>to train a multilayer network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Backpropagation is a sensible approach for </a:t>
            </a:r>
            <a:r>
              <a:rPr b="1" lang="en-US"/>
              <a:t>dividing the contribution of each weight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Basically it works similarly to perceptrons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5195" r="0" t="0"/>
          <a:stretch/>
        </p:blipFill>
        <p:spPr>
          <a:xfrm>
            <a:off x="6414050" y="1726050"/>
            <a:ext cx="5798699" cy="34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15600" y="1633625"/>
            <a:ext cx="56199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Its an observation that a function decreases the </a:t>
            </a:r>
            <a:r>
              <a:rPr b="1" lang="en-US"/>
              <a:t>negative </a:t>
            </a:r>
            <a:r>
              <a:rPr lang="en-US"/>
              <a:t>direction of the </a:t>
            </a:r>
            <a:r>
              <a:rPr b="1" lang="en-US"/>
              <a:t>slope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This has to be adapt accordingly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579" y="311250"/>
            <a:ext cx="5624642" cy="35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550" y="3866150"/>
            <a:ext cx="3608700" cy="28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93" y="3830650"/>
            <a:ext cx="5148314" cy="28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Gradient Descent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/>
              <a:t>he direction of steepest descent is given by the </a:t>
            </a:r>
            <a:r>
              <a:rPr b="1" lang="en-US"/>
              <a:t>negative </a:t>
            </a:r>
            <a:r>
              <a:rPr lang="en-US"/>
              <a:t>of the </a:t>
            </a:r>
            <a:r>
              <a:rPr b="1" lang="en-US"/>
              <a:t>gradient</a:t>
            </a:r>
            <a:r>
              <a:rPr lang="en-US"/>
              <a:t>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rough idea how to minimize J:</a:t>
            </a:r>
            <a:endParaRPr/>
          </a:p>
          <a:p>
            <a:pPr indent="-381000" lvl="0" marL="457200" rtl="0" algn="l">
              <a:spcBef>
                <a:spcPts val="21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Start with random values for </a:t>
            </a:r>
            <a:r>
              <a:rPr b="1" lang="en-US"/>
              <a:t>W</a:t>
            </a:r>
            <a:r>
              <a:rPr lang="en-US"/>
              <a:t> and </a:t>
            </a:r>
            <a:r>
              <a:rPr b="1" lang="en-US"/>
              <a:t>b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Compute the gradients of </a:t>
            </a:r>
            <a:r>
              <a:rPr b="1" lang="en-US"/>
              <a:t>J</a:t>
            </a:r>
            <a:r>
              <a:rPr lang="en-US"/>
              <a:t> with respect to </a:t>
            </a:r>
            <a:r>
              <a:rPr b="1" lang="en-US"/>
              <a:t>W </a:t>
            </a:r>
            <a:r>
              <a:rPr lang="en-US"/>
              <a:t>and </a:t>
            </a:r>
            <a:r>
              <a:rPr b="1" lang="en-US"/>
              <a:t>b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Take a</a:t>
            </a:r>
            <a:r>
              <a:rPr b="1" lang="en-US"/>
              <a:t> small step</a:t>
            </a:r>
            <a:r>
              <a:rPr lang="en-US"/>
              <a:t> along the direction of the </a:t>
            </a:r>
            <a:r>
              <a:rPr b="1" lang="en-US"/>
              <a:t>negative gradient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Go back to 2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ANN?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415600" y="1633625"/>
            <a:ext cx="6740700" cy="489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why do we need so many neurons in an ANN if one will suffice?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Well, individual neurons are unable to classify non-linearly separable data because they can only ever learn a linear decision boundary.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However, by combining neurons together, essentially, they combine their decision boundaries. Therefore, an ANN composed of many neurons is able to learn non-linear decision boundaries.</a:t>
            </a:r>
            <a:endParaRPr/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25557" l="3409" r="54703" t="26165"/>
          <a:stretch/>
        </p:blipFill>
        <p:spPr>
          <a:xfrm>
            <a:off x="7156200" y="1633625"/>
            <a:ext cx="5106976" cy="331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Question 1:</a:t>
            </a:r>
            <a:br>
              <a:rPr lang="en-US"/>
            </a:br>
            <a:r>
              <a:rPr lang="en-US"/>
              <a:t>When can we compute the gradients of the parameters of an arbitrary neural network?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Question 2:</a:t>
            </a:r>
            <a:br>
              <a:rPr lang="en-US"/>
            </a:br>
            <a:r>
              <a:rPr lang="en-US"/>
              <a:t>When can we make the gradient computation efficient?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Chain Rule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415600" y="1633633"/>
            <a:ext cx="53331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Gradient Descent and chain rule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For instance, the following computational graph: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by the chain rule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4" name="Google Shape;144;p21"/>
          <p:cNvGrpSpPr/>
          <p:nvPr/>
        </p:nvGrpSpPr>
        <p:grpSpPr>
          <a:xfrm>
            <a:off x="464443" y="3114450"/>
            <a:ext cx="4950807" cy="731700"/>
            <a:chOff x="701511" y="3073325"/>
            <a:chExt cx="4950807" cy="731700"/>
          </a:xfrm>
        </p:grpSpPr>
        <p:sp>
          <p:nvSpPr>
            <p:cNvPr id="145" name="Google Shape;145;p21"/>
            <p:cNvSpPr/>
            <p:nvPr/>
          </p:nvSpPr>
          <p:spPr>
            <a:xfrm>
              <a:off x="701511" y="307332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a</a:t>
              </a:r>
              <a:endParaRPr sz="3000">
                <a:solidFill>
                  <a:srgbClr val="1C4587"/>
                </a:solidFill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756288" y="307332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b</a:t>
              </a:r>
              <a:endParaRPr sz="3000">
                <a:solidFill>
                  <a:srgbClr val="1C4587"/>
                </a:solidFill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2811065" y="307332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c</a:t>
              </a:r>
              <a:endParaRPr sz="3000">
                <a:solidFill>
                  <a:srgbClr val="1C4587"/>
                </a:solidFill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3865841" y="307332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d</a:t>
              </a:r>
              <a:endParaRPr sz="3000">
                <a:solidFill>
                  <a:srgbClr val="1C4587"/>
                </a:solidFill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4920618" y="307332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e</a:t>
              </a:r>
              <a:endParaRPr sz="3000">
                <a:solidFill>
                  <a:srgbClr val="1C4587"/>
                </a:solidFill>
              </a:endParaRPr>
            </a:p>
          </p:txBody>
        </p:sp>
        <p:cxnSp>
          <p:nvCxnSpPr>
            <p:cNvPr id="150" name="Google Shape;150;p21"/>
            <p:cNvCxnSpPr>
              <a:stCxn id="145" idx="6"/>
              <a:endCxn id="146" idx="2"/>
            </p:cNvCxnSpPr>
            <p:nvPr/>
          </p:nvCxnSpPr>
          <p:spPr>
            <a:xfrm>
              <a:off x="1433211" y="3439175"/>
              <a:ext cx="323100" cy="0"/>
            </a:xfrm>
            <a:prstGeom prst="straightConnector1">
              <a:avLst/>
            </a:prstGeom>
            <a:noFill/>
            <a:ln cap="flat" cmpd="sng" w="2857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51" name="Google Shape;151;p21"/>
            <p:cNvCxnSpPr/>
            <p:nvPr/>
          </p:nvCxnSpPr>
          <p:spPr>
            <a:xfrm>
              <a:off x="2487974" y="3439175"/>
              <a:ext cx="323100" cy="0"/>
            </a:xfrm>
            <a:prstGeom prst="straightConnector1">
              <a:avLst/>
            </a:prstGeom>
            <a:noFill/>
            <a:ln cap="flat" cmpd="sng" w="2857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52" name="Google Shape;152;p21"/>
            <p:cNvCxnSpPr/>
            <p:nvPr/>
          </p:nvCxnSpPr>
          <p:spPr>
            <a:xfrm>
              <a:off x="3542749" y="3439175"/>
              <a:ext cx="323100" cy="0"/>
            </a:xfrm>
            <a:prstGeom prst="straightConnector1">
              <a:avLst/>
            </a:prstGeom>
            <a:noFill/>
            <a:ln cap="flat" cmpd="sng" w="2857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53" name="Google Shape;153;p21"/>
            <p:cNvCxnSpPr/>
            <p:nvPr/>
          </p:nvCxnSpPr>
          <p:spPr>
            <a:xfrm>
              <a:off x="4597536" y="3439175"/>
              <a:ext cx="323100" cy="0"/>
            </a:xfrm>
            <a:prstGeom prst="straightConnector1">
              <a:avLst/>
            </a:prstGeom>
            <a:noFill/>
            <a:ln cap="flat" cmpd="sng" w="2857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16" y="4585237"/>
            <a:ext cx="5212224" cy="6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2" type="body"/>
          </p:nvPr>
        </p:nvSpPr>
        <p:spPr>
          <a:xfrm>
            <a:off x="6443200" y="1633625"/>
            <a:ext cx="5585100" cy="447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Similarly in the following scenario: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 this case </a:t>
            </a:r>
            <a:r>
              <a:rPr b="1" lang="en-US"/>
              <a:t>a</a:t>
            </a:r>
            <a:r>
              <a:rPr lang="en-US"/>
              <a:t> contributes to </a:t>
            </a:r>
            <a:r>
              <a:rPr b="1" lang="en-US"/>
              <a:t>e</a:t>
            </a:r>
            <a:r>
              <a:rPr lang="en-US"/>
              <a:t> along two paths: The path </a:t>
            </a:r>
            <a:r>
              <a:rPr b="1" lang="en-US"/>
              <a:t>a, b, d, e</a:t>
            </a:r>
            <a:r>
              <a:rPr lang="en-US"/>
              <a:t> and the path </a:t>
            </a:r>
            <a:r>
              <a:rPr b="1" lang="en-US"/>
              <a:t>a, b, c, e</a:t>
            </a:r>
            <a:r>
              <a:rPr lang="en-US"/>
              <a:t>. Hence, the total derivative of e with respect to a is given by: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1"/>
          <p:cNvGrpSpPr/>
          <p:nvPr/>
        </p:nvGrpSpPr>
        <p:grpSpPr>
          <a:xfrm>
            <a:off x="7161731" y="2065125"/>
            <a:ext cx="3896032" cy="1874700"/>
            <a:chOff x="6492043" y="2661475"/>
            <a:chExt cx="3896032" cy="1874700"/>
          </a:xfrm>
        </p:grpSpPr>
        <p:sp>
          <p:nvSpPr>
            <p:cNvPr id="157" name="Google Shape;157;p21"/>
            <p:cNvSpPr/>
            <p:nvPr/>
          </p:nvSpPr>
          <p:spPr>
            <a:xfrm>
              <a:off x="6492043" y="321392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a</a:t>
              </a:r>
              <a:endParaRPr sz="3000">
                <a:solidFill>
                  <a:srgbClr val="1C4587"/>
                </a:solidFill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7546820" y="266147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b</a:t>
              </a:r>
              <a:endParaRPr sz="3000">
                <a:solidFill>
                  <a:srgbClr val="1C4587"/>
                </a:solidFill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7534797" y="380447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c</a:t>
              </a:r>
              <a:endParaRPr sz="3000">
                <a:solidFill>
                  <a:srgbClr val="1C4587"/>
                </a:solidFill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8601598" y="321392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d</a:t>
              </a:r>
              <a:endParaRPr sz="3000">
                <a:solidFill>
                  <a:srgbClr val="1C4587"/>
                </a:solidFill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9656375" y="3213925"/>
              <a:ext cx="731700" cy="731700"/>
            </a:xfrm>
            <a:prstGeom prst="ellipse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C4587"/>
                  </a:solidFill>
                </a:rPr>
                <a:t>e</a:t>
              </a:r>
              <a:endParaRPr sz="3000">
                <a:solidFill>
                  <a:srgbClr val="1C4587"/>
                </a:solidFill>
              </a:endParaRPr>
            </a:p>
          </p:txBody>
        </p:sp>
        <p:cxnSp>
          <p:nvCxnSpPr>
            <p:cNvPr id="162" name="Google Shape;162;p21"/>
            <p:cNvCxnSpPr>
              <a:stCxn id="157" idx="7"/>
              <a:endCxn id="158" idx="2"/>
            </p:cNvCxnSpPr>
            <p:nvPr/>
          </p:nvCxnSpPr>
          <p:spPr>
            <a:xfrm flipH="1" rot="10800000">
              <a:off x="7116588" y="3027380"/>
              <a:ext cx="430200" cy="293700"/>
            </a:xfrm>
            <a:prstGeom prst="straightConnector1">
              <a:avLst/>
            </a:prstGeom>
            <a:noFill/>
            <a:ln cap="flat" cmpd="sng" w="2857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63" name="Google Shape;163;p21"/>
            <p:cNvCxnSpPr>
              <a:stCxn id="157" idx="5"/>
              <a:endCxn id="159" idx="2"/>
            </p:cNvCxnSpPr>
            <p:nvPr/>
          </p:nvCxnSpPr>
          <p:spPr>
            <a:xfrm>
              <a:off x="7116588" y="3838470"/>
              <a:ext cx="418200" cy="331800"/>
            </a:xfrm>
            <a:prstGeom prst="straightConnector1">
              <a:avLst/>
            </a:prstGeom>
            <a:noFill/>
            <a:ln cap="flat" cmpd="sng" w="2857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64" name="Google Shape;164;p21"/>
            <p:cNvCxnSpPr>
              <a:stCxn id="158" idx="6"/>
              <a:endCxn id="160" idx="1"/>
            </p:cNvCxnSpPr>
            <p:nvPr/>
          </p:nvCxnSpPr>
          <p:spPr>
            <a:xfrm>
              <a:off x="8278520" y="3027325"/>
              <a:ext cx="430200" cy="293700"/>
            </a:xfrm>
            <a:prstGeom prst="straightConnector1">
              <a:avLst/>
            </a:prstGeom>
            <a:noFill/>
            <a:ln cap="flat" cmpd="sng" w="2857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65" name="Google Shape;165;p21"/>
            <p:cNvCxnSpPr/>
            <p:nvPr/>
          </p:nvCxnSpPr>
          <p:spPr>
            <a:xfrm>
              <a:off x="9333293" y="3579775"/>
              <a:ext cx="323100" cy="0"/>
            </a:xfrm>
            <a:prstGeom prst="straightConnector1">
              <a:avLst/>
            </a:prstGeom>
            <a:noFill/>
            <a:ln cap="flat" cmpd="sng" w="2857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66" name="Google Shape;166;p21"/>
            <p:cNvCxnSpPr>
              <a:stCxn id="159" idx="6"/>
              <a:endCxn id="160" idx="3"/>
            </p:cNvCxnSpPr>
            <p:nvPr/>
          </p:nvCxnSpPr>
          <p:spPr>
            <a:xfrm flipH="1" rot="10800000">
              <a:off x="8266497" y="3838525"/>
              <a:ext cx="442200" cy="331800"/>
            </a:xfrm>
            <a:prstGeom prst="straightConnector1">
              <a:avLst/>
            </a:prstGeom>
            <a:noFill/>
            <a:ln cap="flat" cmpd="sng" w="28575">
              <a:solidFill>
                <a:srgbClr val="45818E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038" y="5522229"/>
            <a:ext cx="54197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0" y="6436800"/>
            <a:ext cx="6683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5"/>
              </a:rPr>
              <a:t>https://www.codingame.com/playgrounds/9487/deep-learning-from-scratch---theory-and-implementation/gradient-descent-and-backpropagation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Chain Rule</a:t>
            </a:r>
            <a:endParaRPr/>
          </a:p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119" y="1529725"/>
            <a:ext cx="9005081" cy="53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Vision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